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5" r:id="rId4"/>
    <p:sldMasterId id="2147483698" r:id="rId5"/>
  </p:sldMasterIdLst>
  <p:sldIdLst>
    <p:sldId id="271" r:id="rId6"/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80" r:id="rId2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2022-03-18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2022-03-18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2022-03-18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7558-459E-46D5-8EF9-85DC2D5272AD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32" name="Prostokąt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Prostokąt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Prostokąt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Prostokąt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Prostokąt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56" name="Prostokąt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Prostokąt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Prostokąt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Prostokąt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1671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D7E7-9A9E-4552-95DA-B929A6A4894B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8768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olny kształt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Dowolny kształt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Dowolny kształt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Dowolny kształt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Dowolny kształt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Dowolny kształt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Dowolny kształt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Dowolny kształt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Dowolny kształt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Dowolny kształt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Dowolny kształt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Dowolny kształt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Dowolny kształt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Dowolny kształt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BBE6-5B66-42EB-A888-A4F1D0CFAE2D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3446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2340-184C-44F5-87BC-9E13E4CD793F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1108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ostokąt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D6712-45E1-49E7-9177-9C46B90F81C7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Prostokąt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Prostokąt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Prostokąt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Prostokąt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Prostokąt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Prostokąt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Prostokąt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Prostokąt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7556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59202-5596-4DC0-BF52-4E5C95D8C3FE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8857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C9A5-CF9F-41F1-A7F3-FA7C0375E690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5975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A68B-62A4-440E-8C0F-8A1C72027A9F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645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2022-03-18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Łącznik prosty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Łącznik prosty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Łącznik prosty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Łącznik prosty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3D5D572E-4BCC-4863-867D-AD238179A6EC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19078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2D6E-95BD-492A-B57D-9D19DDE3EB9B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9328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8A0C5-9325-4E54-A25D-3EE7E441EE29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83429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pl-P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EFAC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EFAC9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0E38F-8329-41CE-8781-BF3155CC0061}" type="slidenum">
              <a:rPr lang="pl-PL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75110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Łącznik prosty 9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6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2DC833B-CA4A-4320-B0CB-DE827CC10F22}" type="datetimeFigureOut">
              <a:rPr lang="pl-PL"/>
              <a:pPr>
                <a:defRPr/>
              </a:pPr>
              <a:t>2022-03-18</a:t>
            </a:fld>
            <a:endParaRPr lang="pl-PL"/>
          </a:p>
        </p:txBody>
      </p:sp>
      <p:sp>
        <p:nvSpPr>
          <p:cNvPr id="7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19B84A-B8F0-4EB1-9BDC-57077873C6D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4345006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9BBD-B7F6-43E1-926C-1EA408618BA3}" type="datetimeFigureOut">
              <a:rPr lang="pl-PL">
                <a:solidFill>
                  <a:srgbClr val="B13F9A"/>
                </a:solidFill>
              </a:rPr>
              <a:pPr>
                <a:defRPr/>
              </a:pPr>
              <a:t>2022-03-18</a:t>
            </a:fld>
            <a:endParaRPr lang="pl-PL">
              <a:solidFill>
                <a:srgbClr val="B13F9A"/>
              </a:solidFill>
            </a:endParaRPr>
          </a:p>
        </p:txBody>
      </p:sp>
      <p:sp>
        <p:nvSpPr>
          <p:cNvPr id="5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B13F9A"/>
              </a:solidFill>
            </a:endParaRPr>
          </a:p>
        </p:txBody>
      </p:sp>
      <p:sp>
        <p:nvSpPr>
          <p:cNvPr id="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427A8-654D-49C9-9160-D8BFCF11BFDD}" type="slidenum">
              <a:rPr lang="pl-PL" altLang="pl-PL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42231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3E273FB-6244-4190-BD4A-0EF00F2E66F5}" type="datetimeFigureOut">
              <a:rPr lang="pl-PL">
                <a:solidFill>
                  <a:srgbClr val="B13F9A"/>
                </a:solidFill>
              </a:rPr>
              <a:pPr>
                <a:defRPr/>
              </a:pPr>
              <a:t>2022-03-18</a:t>
            </a:fld>
            <a:endParaRPr lang="pl-PL">
              <a:solidFill>
                <a:srgbClr val="B13F9A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l-PL">
              <a:solidFill>
                <a:srgbClr val="B13F9A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66315-3091-44D6-B7B1-3AEFA7E6A377}" type="slidenum">
              <a:rPr lang="pl-PL" altLang="pl-PL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83893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E8C5D-4525-4127-ACEF-CB432CCF115B}" type="datetimeFigureOut">
              <a:rPr lang="pl-PL">
                <a:solidFill>
                  <a:srgbClr val="B13F9A"/>
                </a:solidFill>
              </a:rPr>
              <a:pPr>
                <a:defRPr/>
              </a:pPr>
              <a:t>2022-03-18</a:t>
            </a:fld>
            <a:endParaRPr lang="pl-PL">
              <a:solidFill>
                <a:srgbClr val="B13F9A"/>
              </a:solidFill>
            </a:endParaRPr>
          </a:p>
        </p:txBody>
      </p:sp>
      <p:sp>
        <p:nvSpPr>
          <p:cNvPr id="6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B13F9A"/>
              </a:solidFill>
            </a:endParaRPr>
          </a:p>
        </p:txBody>
      </p:sp>
      <p:sp>
        <p:nvSpPr>
          <p:cNvPr id="7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493AF-DEA8-4A81-9319-90AE6D85F500}" type="slidenum">
              <a:rPr lang="pl-PL" altLang="pl-PL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45535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3C7AF-85FF-4AF0-90D8-BDCA6B1EE5AF}" type="datetimeFigureOut">
              <a:rPr lang="pl-PL">
                <a:solidFill>
                  <a:srgbClr val="B13F9A"/>
                </a:solidFill>
              </a:rPr>
              <a:pPr>
                <a:defRPr/>
              </a:pPr>
              <a:t>2022-03-18</a:t>
            </a:fld>
            <a:endParaRPr lang="pl-PL">
              <a:solidFill>
                <a:srgbClr val="B13F9A"/>
              </a:solidFill>
            </a:endParaRPr>
          </a:p>
        </p:txBody>
      </p:sp>
      <p:sp>
        <p:nvSpPr>
          <p:cNvPr id="8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B13F9A"/>
              </a:solidFill>
            </a:endParaRPr>
          </a:p>
        </p:txBody>
      </p:sp>
      <p:sp>
        <p:nvSpPr>
          <p:cNvPr id="9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0B23E-9E54-412D-A0A9-FD92EB203BF1}" type="slidenum">
              <a:rPr lang="pl-PL" altLang="pl-PL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99242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1118E-2055-44BD-9E40-8F1D334D7A94}" type="datetimeFigureOut">
              <a:rPr lang="pl-PL">
                <a:solidFill>
                  <a:srgbClr val="B13F9A"/>
                </a:solidFill>
              </a:rPr>
              <a:pPr>
                <a:defRPr/>
              </a:pPr>
              <a:t>2022-03-18</a:t>
            </a:fld>
            <a:endParaRPr lang="pl-PL">
              <a:solidFill>
                <a:srgbClr val="B13F9A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B13F9A"/>
              </a:solidFill>
            </a:endParaRPr>
          </a:p>
        </p:txBody>
      </p:sp>
      <p:sp>
        <p:nvSpPr>
          <p:cNvPr id="5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CA7B3-1811-43F2-8F59-A328DCF51D0E}" type="slidenum">
              <a:rPr lang="pl-PL" altLang="pl-PL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361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2022-03-18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F7705-BB64-4718-9DEC-BD369E7B2010}" type="datetimeFigureOut">
              <a:rPr lang="pl-PL">
                <a:solidFill>
                  <a:srgbClr val="B13F9A"/>
                </a:solidFill>
              </a:rPr>
              <a:pPr>
                <a:defRPr/>
              </a:pPr>
              <a:t>2022-03-18</a:t>
            </a:fld>
            <a:endParaRPr lang="pl-PL">
              <a:solidFill>
                <a:srgbClr val="B13F9A"/>
              </a:solidFill>
            </a:endParaRPr>
          </a:p>
        </p:txBody>
      </p:sp>
      <p:sp>
        <p:nvSpPr>
          <p:cNvPr id="3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B13F9A"/>
              </a:solidFill>
            </a:endParaRPr>
          </a:p>
        </p:txBody>
      </p:sp>
      <p:sp>
        <p:nvSpPr>
          <p:cNvPr id="4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2E5F8-EC8E-41BC-AABC-8A43DE43BB3D}" type="slidenum">
              <a:rPr lang="pl-PL" altLang="pl-PL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0152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78CBD-C363-45AA-BEF0-E2DA3876DA43}" type="datetimeFigureOut">
              <a:rPr lang="pl-PL">
                <a:solidFill>
                  <a:srgbClr val="B13F9A"/>
                </a:solidFill>
              </a:rPr>
              <a:pPr>
                <a:defRPr/>
              </a:pPr>
              <a:t>2022-03-18</a:t>
            </a:fld>
            <a:endParaRPr lang="pl-PL">
              <a:solidFill>
                <a:srgbClr val="B13F9A"/>
              </a:solidFill>
            </a:endParaRPr>
          </a:p>
        </p:txBody>
      </p:sp>
      <p:sp>
        <p:nvSpPr>
          <p:cNvPr id="6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B13F9A"/>
              </a:solidFill>
            </a:endParaRPr>
          </a:p>
        </p:txBody>
      </p:sp>
      <p:sp>
        <p:nvSpPr>
          <p:cNvPr id="7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94C22-FB1E-4D19-B38E-C6382F230735}" type="slidenum">
              <a:rPr lang="pl-PL" altLang="pl-PL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15815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7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B0A9DD-8640-4B69-B6C4-72287372B987}" type="datetimeFigureOut">
              <a:rPr lang="pl-PL">
                <a:solidFill>
                  <a:srgbClr val="F4E7ED"/>
                </a:solidFill>
              </a:rPr>
              <a:pPr>
                <a:defRPr/>
              </a:pPr>
              <a:t>2022-03-18</a:t>
            </a:fld>
            <a:endParaRPr lang="pl-PL">
              <a:solidFill>
                <a:srgbClr val="F4E7ED"/>
              </a:solidFill>
            </a:endParaRPr>
          </a:p>
        </p:txBody>
      </p:sp>
      <p:sp>
        <p:nvSpPr>
          <p:cNvPr id="8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>
              <a:solidFill>
                <a:srgbClr val="F4E7ED"/>
              </a:solidFill>
            </a:endParaRPr>
          </a:p>
        </p:txBody>
      </p:sp>
      <p:sp>
        <p:nvSpPr>
          <p:cNvPr id="9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CB85B-152D-44AA-9E27-9BADFFD148F6}" type="slidenum">
              <a:rPr lang="pl-PL" altLang="pl-PL">
                <a:solidFill>
                  <a:srgbClr val="F4E7ED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F4E7ED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44384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06D65-C96F-4505-8927-B7E4F3B8D6DD}" type="datetimeFigureOut">
              <a:rPr lang="pl-PL">
                <a:solidFill>
                  <a:srgbClr val="B13F9A"/>
                </a:solidFill>
              </a:rPr>
              <a:pPr>
                <a:defRPr/>
              </a:pPr>
              <a:t>2022-03-18</a:t>
            </a:fld>
            <a:endParaRPr lang="pl-PL">
              <a:solidFill>
                <a:srgbClr val="B13F9A"/>
              </a:solidFill>
            </a:endParaRPr>
          </a:p>
        </p:txBody>
      </p:sp>
      <p:sp>
        <p:nvSpPr>
          <p:cNvPr id="5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B13F9A"/>
              </a:solidFill>
            </a:endParaRPr>
          </a:p>
        </p:txBody>
      </p:sp>
      <p:sp>
        <p:nvSpPr>
          <p:cNvPr id="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5D0C-EA35-4D49-B1A3-1AC813D04BF7}" type="slidenum">
              <a:rPr lang="pl-PL" altLang="pl-PL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80971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C3128C-89E7-4AD3-AEAF-57CF713B8C51}" type="datetimeFigureOut">
              <a:rPr lang="pl-PL">
                <a:solidFill>
                  <a:srgbClr val="B13F9A"/>
                </a:solidFill>
              </a:rPr>
              <a:pPr>
                <a:defRPr/>
              </a:pPr>
              <a:t>2022-03-18</a:t>
            </a:fld>
            <a:endParaRPr lang="pl-PL">
              <a:solidFill>
                <a:srgbClr val="B13F9A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>
              <a:solidFill>
                <a:srgbClr val="B13F9A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827E6-AE47-4E9D-AB0F-81711A0AB9C4}" type="slidenum">
              <a:rPr lang="pl-PL" altLang="pl-PL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32444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394 w 5184"/>
                  <a:gd name="T3" fmla="*/ 3159 h 3159"/>
                  <a:gd name="T4" fmla="*/ 539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pl-PL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82 w 556"/>
                  <a:gd name="T5" fmla="*/ 3159 h 3159"/>
                  <a:gd name="T6" fmla="*/ 582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pl-PL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l-P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64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64 w 251"/>
                <a:gd name="T7" fmla="*/ 12 h 12"/>
                <a:gd name="T8" fmla="*/ 264 w 251"/>
                <a:gd name="T9" fmla="*/ 0 h 12"/>
                <a:gd name="T10" fmla="*/ 264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pl-PL" smtClean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19652 w 251"/>
                <a:gd name="T5" fmla="*/ 12 h 12"/>
                <a:gd name="T6" fmla="*/ 19652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pl-PL" smtClean="0">
                <a:solidFill>
                  <a:srgbClr val="FFFFFF"/>
                </a:solidFill>
                <a:cs typeface="Arial" charset="0"/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pl-PL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pl-PL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21 w 4724"/>
                  <a:gd name="T7" fmla="*/ 12 h 12"/>
                  <a:gd name="T8" fmla="*/ 4921 w 4724"/>
                  <a:gd name="T9" fmla="*/ 0 h 12"/>
                  <a:gd name="T10" fmla="*/ 49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pl-PL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pl-PL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pl-PL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l-PL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  <p:sp>
        <p:nvSpPr>
          <p:cNvPr id="2766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2766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0A42A-411F-45FF-9820-474B299D5175}" type="slidenum">
              <a:rPr lang="pl-PL" altLang="pl-P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95322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E6A42-122C-499E-AD40-CC191FC702BE}" type="slidenum">
              <a:rPr lang="pl-PL" altLang="pl-P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2270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0A144-B8CD-4AFA-99E9-D5B2F1201C80}" type="slidenum">
              <a:rPr lang="pl-PL" altLang="pl-P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66013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BF7CE-E193-4D36-A58D-D00E0C83A9F2}" type="slidenum">
              <a:rPr lang="pl-PL" altLang="pl-P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17234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DD00A-090A-4B09-91B8-2397E9C98BB4}" type="slidenum">
              <a:rPr lang="pl-PL" altLang="pl-P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7832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2022-03-18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6CE0D-EE94-44F2-B27C-F7C5494D84BB}" type="slidenum">
              <a:rPr lang="pl-PL" altLang="pl-P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78625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96B27-9F06-4BDB-9930-D352608A3BF4}" type="slidenum">
              <a:rPr lang="pl-PL" altLang="pl-P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754785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AD446-1306-4661-9905-D5150C67B22A}" type="slidenum">
              <a:rPr lang="pl-PL" altLang="pl-P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67632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C82D2-93B8-4B12-B977-DFB34B6F0E94}" type="slidenum">
              <a:rPr lang="pl-PL" altLang="pl-P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215484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D1A9F-03AF-4D44-8FEB-E864E26F23FF}" type="slidenum">
              <a:rPr lang="pl-PL" altLang="pl-P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89668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F45E4-D5CF-483F-A0BE-DD764BE0C0C6}" type="slidenum">
              <a:rPr lang="pl-PL" altLang="pl-P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161077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12003-34B5-4634-8083-4D1367CCAB05}" type="slidenum">
              <a:rPr lang="pl-PL" altLang="pl-P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678918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7558-459E-46D5-8EF9-85DC2D5272AD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32" name="Prostokąt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Prostokąt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Prostokąt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Prostokąt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Prostokąt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56" name="Prostokąt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Prostokąt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Prostokąt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Prostokąt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269256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D7E7-9A9E-4552-95DA-B929A6A4894B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83147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olny kształt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Dowolny kształt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Dowolny kształt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Dowolny kształt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Dowolny kształt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Dowolny kształt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Dowolny kształt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Dowolny kształt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Dowolny kształt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Dowolny kształt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Dowolny kształt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Dowolny kształt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Dowolny kształt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Dowolny kształt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BBE6-5B66-42EB-A888-A4F1D0CFAE2D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1804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2022-03-18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2340-184C-44F5-87BC-9E13E4CD793F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164740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ostokąt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D6712-45E1-49E7-9177-9C46B90F81C7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Prostokąt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Prostokąt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Prostokąt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Prostokąt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Prostokąt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Prostokąt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Prostokąt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Prostokąt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563360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59202-5596-4DC0-BF52-4E5C95D8C3FE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90548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C9A5-CF9F-41F1-A7F3-FA7C0375E690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04210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A68B-62A4-440E-8C0F-8A1C72027A9F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88179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Łącznik prosty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Łącznik prosty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Łącznik prosty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Łącznik prosty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3D5D572E-4BCC-4863-867D-AD238179A6EC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85152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2D6E-95BD-492A-B57D-9D19DDE3EB9B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354055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8A0C5-9325-4E54-A25D-3EE7E441EE29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62008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pl-P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EFAC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FEFAC9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0E38F-8329-41CE-8781-BF3155CC0061}" type="slidenum">
              <a:rPr lang="pl-PL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405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2022-03-18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2022-03-18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2022-03-18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2022-03-18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pPr/>
              <a:t>2022-03-18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Prostokąt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268A312-C811-47D9-A5CF-ED428B6CD33B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54482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0" name="Symbol zastępczy tekstu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  <a:endParaRPr lang="en-US" altLang="pl-PL" smtClean="0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0BD1FF-5664-4129-AF74-715C00F05FF4}" type="datetimeFigureOut">
              <a:rPr lang="pl-PL">
                <a:solidFill>
                  <a:srgbClr val="B13F9A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2022-03-18</a:t>
            </a:fld>
            <a:endParaRPr lang="pl-PL">
              <a:solidFill>
                <a:srgbClr val="B13F9A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srgbClr val="B13F9A"/>
              </a:solidFill>
            </a:endParaRPr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0C47B6-0958-4C3A-B93E-5EF517A7E78E}" type="slidenum">
              <a:rPr lang="pl-PL" altLang="pl-PL">
                <a:solidFill>
                  <a:srgbClr val="B13F9A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>
              <a:solidFill>
                <a:srgbClr val="B13F9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929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394 w 5184"/>
                <a:gd name="T3" fmla="*/ 3159 h 3159"/>
                <a:gd name="T4" fmla="*/ 539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pl-PL" smtClean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82 w 556"/>
                <a:gd name="T5" fmla="*/ 3159 h 3159"/>
                <a:gd name="T6" fmla="*/ 58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pl-PL" smtClean="0">
                <a:solidFill>
                  <a:srgbClr val="FFFFFF"/>
                </a:solidFill>
                <a:cs typeface="Arial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pl-PL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pl-PL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21 w 4724"/>
                  <a:gd name="T7" fmla="*/ 12 h 12"/>
                  <a:gd name="T8" fmla="*/ 4921 w 4724"/>
                  <a:gd name="T9" fmla="*/ 0 h 12"/>
                  <a:gd name="T10" fmla="*/ 49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pl-PL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pl-PL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pl-PL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6635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l-PL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19652 w 251"/>
                  <a:gd name="T5" fmla="*/ 12 h 12"/>
                  <a:gd name="T6" fmla="*/ 19652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pl-PL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64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64 w 251"/>
                  <a:gd name="T7" fmla="*/ 12 h 12"/>
                  <a:gd name="T8" fmla="*/ 264 w 251"/>
                  <a:gd name="T9" fmla="*/ 0 h 12"/>
                  <a:gd name="T10" fmla="*/ 264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pl-PL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6638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l-PL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  <p:sp>
        <p:nvSpPr>
          <p:cNvPr id="2663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2664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2664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266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266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3F35FD-ADDE-4A0A-B37C-F8A3E97BD5C8}" type="slidenum">
              <a:rPr lang="pl-PL" altLang="pl-PL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516263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Prostokąt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268A312-C811-47D9-A5CF-ED428B6CD33B}" type="datetime1">
              <a:rPr lang="pl-PL" smtClean="0">
                <a:solidFill>
                  <a:srgbClr val="FEFAC9"/>
                </a:solidFill>
              </a:rPr>
              <a:pPr/>
              <a:t>2022-03-18</a:t>
            </a:fld>
            <a:endParaRPr lang="pl-PL">
              <a:solidFill>
                <a:srgbClr val="FEFAC9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l-PL">
              <a:solidFill>
                <a:srgbClr val="FEFAC9"/>
              </a:solidFill>
            </a:endParaRP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89B7C76-EFF2-4CD8-A475-4750F11B4BC6}" type="slidenum">
              <a:rPr lang="pl-PL" smtClean="0">
                <a:solidFill>
                  <a:srgbClr val="FEFAC9"/>
                </a:solidFill>
              </a:rPr>
              <a:pPr/>
              <a:t>‹#›</a:t>
            </a:fld>
            <a:endParaRPr lang="pl-PL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31517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Doch%C3%B3d_narodowy" TargetMode="External"/><Relationship Id="rId2" Type="http://schemas.openxmlformats.org/officeDocument/2006/relationships/hyperlink" Target="http://pl.wikipedia.org/wiki/Oczekiwana_dalsza_d%C5%82ugo%C5%9B%C4%87_trwania_%C5%BCycia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26988"/>
            <a:ext cx="7901014" cy="1431925"/>
          </a:xfrm>
        </p:spPr>
        <p:txBody>
          <a:bodyPr/>
          <a:lstStyle/>
          <a:p>
            <a:pPr algn="ctr" eaLnBrk="1" hangingPunct="1">
              <a:defRPr/>
            </a:pP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Prof. </a:t>
            </a:r>
            <a:r>
              <a:rPr lang="pl-PL" sz="2400" dirty="0" err="1" smtClean="0"/>
              <a:t>dr</a:t>
            </a:r>
            <a:r>
              <a:rPr lang="pl-PL" sz="2400" dirty="0" smtClean="0"/>
              <a:t>. </a:t>
            </a:r>
            <a:r>
              <a:rPr lang="pl-PL" sz="2400" dirty="0" smtClean="0"/>
              <a:t>hab. Gracjan </a:t>
            </a:r>
            <a:r>
              <a:rPr lang="pl-PL" sz="2400" dirty="0" err="1" smtClean="0"/>
              <a:t>Cimek</a:t>
            </a:r>
            <a:r>
              <a:rPr lang="pl-PL" sz="2400" dirty="0" smtClean="0"/>
              <a:t>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Współczesna </a:t>
            </a:r>
            <a:r>
              <a:rPr lang="pl-PL" sz="2400" dirty="0" smtClean="0"/>
              <a:t>cywilizacja wg </a:t>
            </a:r>
            <a:br>
              <a:rPr lang="pl-PL" sz="2400" dirty="0" smtClean="0"/>
            </a:br>
            <a:r>
              <a:rPr lang="pl-PL" sz="2400" dirty="0" smtClean="0"/>
              <a:t>Susan George</a:t>
            </a:r>
          </a:p>
        </p:txBody>
      </p:sp>
      <p:pic>
        <p:nvPicPr>
          <p:cNvPr id="105475" name="Picture 4"/>
          <p:cNvPicPr>
            <a:picLocks noGrp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4480" y="2285992"/>
            <a:ext cx="6129358" cy="4572008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6566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762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pl-PL" sz="3200" b="0" dirty="0" smtClean="0"/>
              <a:t>PKB </a:t>
            </a:r>
            <a:r>
              <a:rPr lang="pl-PL" sz="3200" b="0" i="1" dirty="0" smtClean="0"/>
              <a:t>per capita</a:t>
            </a:r>
            <a:r>
              <a:rPr lang="pl-PL" sz="3200" b="0" dirty="0" smtClean="0"/>
              <a:t> brutto</a:t>
            </a: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357298"/>
            <a:ext cx="7896252" cy="527210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l-PL" sz="2800" dirty="0" smtClean="0"/>
              <a:t>c) PKB może wzrastać przy jednoczesnym </a:t>
            </a:r>
          </a:p>
          <a:p>
            <a:pPr eaLnBrk="1" hangingPunct="1">
              <a:lnSpc>
                <a:spcPct val="80000"/>
              </a:lnSpc>
            </a:pPr>
            <a:r>
              <a:rPr lang="pl-PL" sz="2800" dirty="0" smtClean="0"/>
              <a:t>zubożeniu społeczeństwa</a:t>
            </a:r>
          </a:p>
          <a:p>
            <a:pPr eaLnBrk="1" hangingPunct="1">
              <a:lnSpc>
                <a:spcPct val="80000"/>
              </a:lnSpc>
            </a:pPr>
            <a:r>
              <a:rPr lang="pl-PL" sz="2800" dirty="0" smtClean="0"/>
              <a:t>kurczeniu majątku narodowego</a:t>
            </a:r>
          </a:p>
          <a:p>
            <a:pPr eaLnBrk="1" hangingPunct="1">
              <a:lnSpc>
                <a:spcPct val="80000"/>
              </a:lnSpc>
            </a:pPr>
            <a:r>
              <a:rPr lang="pl-PL" sz="2800" dirty="0" smtClean="0"/>
              <a:t>malejących wpływach podatkowych</a:t>
            </a:r>
          </a:p>
          <a:p>
            <a:pPr eaLnBrk="1" hangingPunct="1">
              <a:lnSpc>
                <a:spcPct val="80000"/>
              </a:lnSpc>
            </a:pPr>
            <a:endParaRPr lang="pl-PL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l-PL" sz="2800" dirty="0" smtClean="0"/>
              <a:t>d) Od 15 do 20% światowego PKB jest marnotrawstwem, nie dostarcza ludziom żadnej wartości użytkowej poza zyskami mierzonymi wartością pieniężną.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 smtClean="0"/>
          </a:p>
          <a:p>
            <a:pPr eaLnBrk="1" hangingPunct="1">
              <a:lnSpc>
                <a:spcPct val="80000"/>
              </a:lnSpc>
            </a:pPr>
            <a:endParaRPr lang="pl-PL" sz="2400" dirty="0" smtClean="0"/>
          </a:p>
          <a:p>
            <a:pPr eaLnBrk="1" hangingPunct="1">
              <a:lnSpc>
                <a:spcPct val="80000"/>
              </a:lnSpc>
            </a:pPr>
            <a:endParaRPr lang="pl-PL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95550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l-PL" sz="3200" smtClean="0"/>
              <a:t>Wskaźnik rozwoju społecznego - Human Development Index - HDI</a:t>
            </a:r>
            <a:endParaRPr lang="pl-PL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077075" cy="4572000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pl-PL" sz="2800" smtClean="0">
                <a:hlinkClick r:id="rId2" tooltip="Oczekiwana dalsza długość trwania życia"/>
              </a:rPr>
              <a:t>oczekiwana długość życia</a:t>
            </a:r>
            <a:r>
              <a:rPr lang="pl-PL" sz="2800" smtClean="0"/>
              <a:t> 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pl-PL" sz="2800" smtClean="0"/>
              <a:t>średnia liczba lat edukacji otrzymanej przez mieszkańców w wieku 25 lat i starszych 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pl-PL" sz="2800" smtClean="0"/>
              <a:t>oczekiwana liczba lat edukacji dla dzieci rozpoczynających proces kształcenia 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pl-PL" sz="2800" smtClean="0">
                <a:hlinkClick r:id="rId3" tooltip="Dochód narodowy"/>
              </a:rPr>
              <a:t>dochód narodowy</a:t>
            </a:r>
            <a:r>
              <a:rPr lang="pl-PL" sz="2800" smtClean="0"/>
              <a:t> per capita w USD, liczony według parytetu nabywczego waluty (PPP $). </a:t>
            </a:r>
          </a:p>
        </p:txBody>
      </p:sp>
    </p:spTree>
    <p:extLst>
      <p:ext uri="{BB962C8B-B14F-4D97-AF65-F5344CB8AC3E}">
        <p14:creationId xmlns="" xmlns:p14="http://schemas.microsoft.com/office/powerpoint/2010/main" val="276184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sz="2800" dirty="0" smtClean="0"/>
              <a:t>Grzegorz Kołodko- Zintegrowany Indeksu Pomyślności (ZIP)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l-PL" sz="2800" dirty="0" smtClean="0"/>
              <a:t> a) poziom Produktu Krajowego Brutto na osobę (PKB </a:t>
            </a:r>
            <a:r>
              <a:rPr lang="pl-PL" sz="2800" i="1" dirty="0" smtClean="0"/>
              <a:t>per capita</a:t>
            </a:r>
            <a:r>
              <a:rPr lang="pl-PL" sz="2800" dirty="0" smtClean="0"/>
              <a:t>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l-PL" sz="2800" dirty="0" smtClean="0"/>
              <a:t> b) subiektywny poziom samopoczucia w oparciu o jednostkowa analizę swojego życia, zdrowia, stanu życia zbiorowego (społecznego i politycznego);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l-PL" sz="2800" dirty="0" smtClean="0"/>
              <a:t>c) stan środowiska naturalnego i jego wpływ na człowieka;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l-PL" sz="2800" dirty="0" smtClean="0"/>
              <a:t>d) ocena czasu wolnego i wartości kulturowych, które można wtedy realizować  </a:t>
            </a:r>
          </a:p>
        </p:txBody>
      </p:sp>
    </p:spTree>
    <p:extLst>
      <p:ext uri="{BB962C8B-B14F-4D97-AF65-F5344CB8AC3E}">
        <p14:creationId xmlns="" xmlns:p14="http://schemas.microsoft.com/office/powerpoint/2010/main" val="257699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smtClean="0"/>
              <a:t>Tomasz More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sz="2800" smtClean="0"/>
              <a:t>zalecał, aby naród był „uprzejmy i wesoły, obrotny, lubiący wypoczynek, lecz gdy trzeba pracować, dosyć wytrzymały na trudy fizyczne. Poza tym jednak [obywatele – aut] nie są ich spragnieni, natomiast niestrudzeni są w pracy umysłowej” </a:t>
            </a:r>
            <a:br>
              <a:rPr lang="pl-PL" sz="2800" smtClean="0"/>
            </a:br>
            <a:endParaRPr lang="pl-PL" sz="2800" smtClean="0"/>
          </a:p>
          <a:p>
            <a:pPr eaLnBrk="1" hangingPunct="1">
              <a:buFont typeface="Wingdings" pitchFamily="2" charset="2"/>
              <a:buNone/>
            </a:pPr>
            <a:r>
              <a:rPr lang="pl-PL" sz="2400" smtClean="0"/>
              <a:t>T. More, </a:t>
            </a:r>
            <a:r>
              <a:rPr lang="pl-PL" sz="2400" i="1" smtClean="0"/>
              <a:t>Utopia</a:t>
            </a:r>
            <a:r>
              <a:rPr lang="pl-PL" sz="2400" smtClean="0"/>
              <a:t>, przeł. K. Abgarowicz, De Agostini, Altana 2001, s.</a:t>
            </a:r>
            <a:r>
              <a:rPr lang="pl-PL" sz="2400" b="1" smtClean="0"/>
              <a:t> </a:t>
            </a:r>
            <a:r>
              <a:rPr lang="pl-PL" sz="2400" smtClean="0"/>
              <a:t>166.</a:t>
            </a:r>
          </a:p>
        </p:txBody>
      </p:sp>
    </p:spTree>
    <p:extLst>
      <p:ext uri="{BB962C8B-B14F-4D97-AF65-F5344CB8AC3E}">
        <p14:creationId xmlns="" xmlns:p14="http://schemas.microsoft.com/office/powerpoint/2010/main" val="36194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838200"/>
          </a:xfrm>
        </p:spPr>
        <p:txBody>
          <a:bodyPr/>
          <a:lstStyle/>
          <a:p>
            <a:pPr eaLnBrk="1" hangingPunct="1">
              <a:defRPr/>
            </a:pPr>
            <a:r>
              <a:rPr lang="pl-PL" smtClean="0"/>
              <a:t>Bogdan Suchodolski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285875"/>
            <a:ext cx="7500938" cy="519112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l-PL" sz="2800" dirty="0" smtClean="0"/>
              <a:t>„poddając krytyce kryteria materialnego komfortu, zapytano kiedyś czy nie należałoby lokując różne kraje na drabinie postępu pytać raczej o to, ilu ludzi żyje w napięciu a ilu w uśmiechu.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l-PL" sz="2800" dirty="0" smtClean="0"/>
              <a:t>Rozpowszechnienie uśmiechu jako kryterium postępu – cóż za dziwactwo powiedzą ekonomiści i technokraci przyzwyczajeni do liczb i wykresów. A jednak czy nie jest to miara rzeczywiście ważna i autentyczna? I czy nie należy jej bronić ?</a:t>
            </a:r>
          </a:p>
          <a:p>
            <a:pPr eaLnBrk="1" hangingPunct="1">
              <a:lnSpc>
                <a:spcPct val="90000"/>
              </a:lnSpc>
            </a:pPr>
            <a:endParaRPr lang="pl-PL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l-PL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l-PL" sz="2000" dirty="0" smtClean="0"/>
              <a:t>B. Suchodolski, </a:t>
            </a:r>
            <a:r>
              <a:rPr lang="pl-PL" sz="2000" i="1" dirty="0" smtClean="0"/>
              <a:t>Dwie cywilizacje uniwersalne, </a:t>
            </a:r>
            <a:r>
              <a:rPr lang="pl-PL" sz="2000" dirty="0" smtClean="0"/>
              <a:t>[w:] </a:t>
            </a:r>
            <a:r>
              <a:rPr lang="pl-PL" sz="2000" i="1" dirty="0" smtClean="0"/>
              <a:t>Strategia obrony i rozwoju cywilizacji humanistycznej.</a:t>
            </a:r>
            <a:r>
              <a:rPr lang="pl-PL" sz="2000" dirty="0" smtClean="0"/>
              <a:t> pod red. B. Suchodolskiego, Warszawa 1997, s. 25 -26. </a:t>
            </a:r>
          </a:p>
        </p:txBody>
      </p:sp>
    </p:spTree>
    <p:extLst>
      <p:ext uri="{BB962C8B-B14F-4D97-AF65-F5344CB8AC3E}">
        <p14:creationId xmlns="" xmlns:p14="http://schemas.microsoft.com/office/powerpoint/2010/main" val="122490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Miara postępu?</a:t>
            </a:r>
            <a:endParaRPr lang="pl-PL" dirty="0"/>
          </a:p>
        </p:txBody>
      </p:sp>
      <p:pic>
        <p:nvPicPr>
          <p:cNvPr id="156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1902" y="1428736"/>
            <a:ext cx="3156136" cy="210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66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428736"/>
            <a:ext cx="2002274" cy="282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66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01378" y="1428736"/>
            <a:ext cx="332791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667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40" y="3571876"/>
            <a:ext cx="321471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6679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7" y="3714752"/>
            <a:ext cx="1962727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6680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72132" y="3643314"/>
            <a:ext cx="257176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65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66005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Bhutan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975"/>
            <a:ext cx="7239000" cy="5259388"/>
          </a:xfrm>
        </p:spPr>
        <p:txBody>
          <a:bodyPr/>
          <a:lstStyle/>
          <a:p>
            <a:pPr>
              <a:buFont typeface="Wingdings 2" pitchFamily="16" charset="2"/>
              <a:buChar char=""/>
              <a:defRPr/>
            </a:pPr>
            <a:r>
              <a:rPr lang="pl-PL" dirty="0" smtClean="0"/>
              <a:t>Odizolowany przed wieki od </a:t>
            </a:r>
            <a:r>
              <a:rPr lang="pl-PL" dirty="0"/>
              <a:t>ś</a:t>
            </a:r>
            <a:r>
              <a:rPr lang="pl-PL" dirty="0" smtClean="0"/>
              <a:t>wiata</a:t>
            </a:r>
          </a:p>
          <a:p>
            <a:pPr>
              <a:buFont typeface="Wingdings 2" pitchFamily="16" charset="2"/>
              <a:buChar char=""/>
              <a:defRPr/>
            </a:pPr>
            <a:r>
              <a:rPr lang="pl-PL" dirty="0" smtClean="0"/>
              <a:t>Wartości buddyjskie: uczciwoś</a:t>
            </a:r>
            <a:r>
              <a:rPr lang="pl-PL" dirty="0"/>
              <a:t>ć</a:t>
            </a:r>
            <a:r>
              <a:rPr lang="pl-PL" dirty="0" smtClean="0"/>
              <a:t>, </a:t>
            </a:r>
          </a:p>
          <a:p>
            <a:pPr marL="0" indent="0">
              <a:buFont typeface="Wingdings 2" pitchFamily="16" charset="2"/>
              <a:buNone/>
              <a:defRPr/>
            </a:pPr>
            <a:r>
              <a:rPr lang="pl-PL" sz="2000" dirty="0" smtClean="0"/>
              <a:t>skromność, pogarda dla rzeczy materialnych</a:t>
            </a:r>
          </a:p>
          <a:p>
            <a:pPr>
              <a:buFont typeface="Wingdings 2" pitchFamily="16" charset="2"/>
              <a:buChar char=""/>
              <a:defRPr/>
            </a:pPr>
            <a:r>
              <a:rPr lang="pl-PL" dirty="0" smtClean="0"/>
              <a:t>1988 –Szczęście Narodowe Brutto )zamiast PKB)</a:t>
            </a:r>
          </a:p>
          <a:p>
            <a:pPr>
              <a:buFont typeface="Wingdings 2" pitchFamily="16" charset="2"/>
              <a:buChar char=""/>
              <a:defRPr/>
            </a:pPr>
            <a:r>
              <a:rPr lang="pl-PL" dirty="0" smtClean="0"/>
              <a:t>1998 – otwarcie na TV i media korporacyjne</a:t>
            </a:r>
          </a:p>
          <a:p>
            <a:pPr>
              <a:buFont typeface="Wingdings 2" pitchFamily="16" charset="2"/>
              <a:buChar char=""/>
              <a:defRPr/>
            </a:pPr>
            <a:r>
              <a:rPr lang="pl-PL" dirty="0" smtClean="0"/>
              <a:t>Efekt:</a:t>
            </a:r>
          </a:p>
          <a:p>
            <a:pPr lvl="1">
              <a:buFont typeface="Wingdings 2" pitchFamily="16" charset="2"/>
              <a:buChar char=""/>
              <a:defRPr/>
            </a:pPr>
            <a:r>
              <a:rPr lang="pl-PL" dirty="0" smtClean="0">
                <a:solidFill>
                  <a:schemeClr val="tx1"/>
                </a:solidFill>
              </a:rPr>
              <a:t>Kultu idoli</a:t>
            </a:r>
          </a:p>
          <a:p>
            <a:pPr lvl="1">
              <a:buFont typeface="Wingdings 2" pitchFamily="16" charset="2"/>
              <a:buChar char=""/>
              <a:defRPr/>
            </a:pPr>
            <a:r>
              <a:rPr lang="pl-PL" dirty="0" smtClean="0">
                <a:solidFill>
                  <a:schemeClr val="tx1"/>
                </a:solidFill>
              </a:rPr>
              <a:t>Pożądanie produktów</a:t>
            </a:r>
          </a:p>
          <a:p>
            <a:pPr lvl="1">
              <a:buFont typeface="Wingdings 2" pitchFamily="16" charset="2"/>
              <a:buChar char=""/>
              <a:defRPr/>
            </a:pPr>
            <a:r>
              <a:rPr lang="pl-PL" dirty="0" smtClean="0">
                <a:solidFill>
                  <a:schemeClr val="tx1"/>
                </a:solidFill>
              </a:rPr>
              <a:t>Zmiana postaw: przestępczość, prostytucja nieletnich, 35% rodziców woli oglądać niż uczyć i bawić swe dzieci…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839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0"/>
            <a:ext cx="2771775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57193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829576" cy="428628"/>
          </a:xfrm>
        </p:spPr>
        <p:txBody>
          <a:bodyPr/>
          <a:lstStyle/>
          <a:p>
            <a:r>
              <a:rPr lang="pl-PL" dirty="0" smtClean="0"/>
              <a:t>Ruch wartości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285860"/>
            <a:ext cx="7772400" cy="506970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eriod"/>
            </a:pPr>
            <a:r>
              <a:rPr lang="pl-PL" sz="3100" dirty="0" smtClean="0"/>
              <a:t>Wartości formalno-logiczne-  wartości uniwersalne, również nazywanymi wartościami ogólnoludzkimi. </a:t>
            </a:r>
          </a:p>
          <a:p>
            <a:pPr marL="582930" indent="-514350">
              <a:buFont typeface="+mj-lt"/>
              <a:buAutoNum type="arabicPeriod"/>
            </a:pPr>
            <a:r>
              <a:rPr lang="pl-PL" sz="3100" dirty="0" smtClean="0"/>
              <a:t>	Wartości formalno-symboliczne – są celami działania człowieka w określonym czasie i przestrzeni jego historycznego bytowania.</a:t>
            </a:r>
          </a:p>
          <a:p>
            <a:pPr marL="582930" indent="-514350">
              <a:buFont typeface="+mj-lt"/>
              <a:buAutoNum type="arabicPeriod"/>
            </a:pPr>
            <a:r>
              <a:rPr lang="pl-PL" sz="3100" dirty="0" smtClean="0"/>
              <a:t>	wartości teoretyczno-przedmiotowe, wyrażających historycznie spełnione znaczenie wartości formalno-logicznych.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430423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559482"/>
          </a:xfrm>
        </p:spPr>
        <p:txBody>
          <a:bodyPr/>
          <a:lstStyle/>
          <a:p>
            <a:r>
              <a:rPr lang="pl-PL" sz="3200" dirty="0" smtClean="0"/>
              <a:t>Proces konkretyzacji wartości w ich urzeczywistnianiu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86314" y="2002614"/>
            <a:ext cx="3900486" cy="4855386"/>
          </a:xfrm>
        </p:spPr>
        <p:txBody>
          <a:bodyPr>
            <a:normAutofit/>
          </a:bodyPr>
          <a:lstStyle/>
          <a:p>
            <a:r>
              <a:rPr lang="pl-PL" i="1" dirty="0" smtClean="0"/>
              <a:t> </a:t>
            </a:r>
            <a:r>
              <a:rPr lang="pl-PL" sz="2800" dirty="0" smtClean="0"/>
              <a:t> Wartości formalno-logiczne</a:t>
            </a:r>
            <a:endParaRPr lang="pl-PL" dirty="0" smtClean="0"/>
          </a:p>
          <a:p>
            <a:endParaRPr lang="pl-PL" sz="2800" dirty="0" smtClean="0"/>
          </a:p>
          <a:p>
            <a:r>
              <a:rPr lang="pl-PL" sz="2800" dirty="0" smtClean="0"/>
              <a:t>Wartości formalno-symboliczne </a:t>
            </a:r>
            <a:r>
              <a:rPr lang="pl-PL" dirty="0" smtClean="0"/>
              <a:t>świat</a:t>
            </a:r>
            <a:r>
              <a:rPr lang="pl-PL" i="1" dirty="0" smtClean="0"/>
              <a:t> </a:t>
            </a: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świat konkretów</a:t>
            </a:r>
          </a:p>
          <a:p>
            <a:endParaRPr lang="pl-PL" dirty="0"/>
          </a:p>
        </p:txBody>
      </p:sp>
      <p:grpSp>
        <p:nvGrpSpPr>
          <p:cNvPr id="89090" name="Group 2"/>
          <p:cNvGrpSpPr>
            <a:grpSpLocks noChangeAspect="1"/>
          </p:cNvGrpSpPr>
          <p:nvPr/>
        </p:nvGrpSpPr>
        <p:grpSpPr bwMode="auto">
          <a:xfrm>
            <a:off x="857224" y="1928802"/>
            <a:ext cx="3929846" cy="4714908"/>
            <a:chOff x="4100" y="2543"/>
            <a:chExt cx="2986" cy="3667"/>
          </a:xfrm>
        </p:grpSpPr>
        <p:sp>
          <p:nvSpPr>
            <p:cNvPr id="89091" name="AutoShape 3"/>
            <p:cNvSpPr>
              <a:spLocks noChangeAspect="1" noChangeArrowheads="1"/>
            </p:cNvSpPr>
            <p:nvPr/>
          </p:nvSpPr>
          <p:spPr bwMode="auto">
            <a:xfrm>
              <a:off x="4100" y="2543"/>
              <a:ext cx="2986" cy="366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89092" name="Oval 4"/>
            <p:cNvSpPr>
              <a:spLocks noChangeArrowheads="1"/>
            </p:cNvSpPr>
            <p:nvPr/>
          </p:nvSpPr>
          <p:spPr bwMode="auto">
            <a:xfrm>
              <a:off x="4107" y="5191"/>
              <a:ext cx="2979" cy="10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endParaRPr lang="pl-PL" sz="1100" i="1" dirty="0" smtClean="0">
                <a:solidFill>
                  <a:prstClr val="white"/>
                </a:solidFill>
                <a:latin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pl-PL" sz="1100" dirty="0" smtClean="0">
                  <a:solidFill>
                    <a:prstClr val="white"/>
                  </a:solidFill>
                  <a:latin typeface="Times New Roman" pitchFamily="18" charset="0"/>
                </a:rPr>
                <a:t>świat konkretów</a:t>
              </a:r>
              <a:endParaRPr lang="pl-PL" dirty="0" smtClean="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89093" name="Line 5"/>
            <p:cNvSpPr>
              <a:spLocks noChangeShapeType="1"/>
            </p:cNvSpPr>
            <p:nvPr/>
          </p:nvSpPr>
          <p:spPr bwMode="auto">
            <a:xfrm flipV="1">
              <a:off x="4100" y="2543"/>
              <a:ext cx="1365" cy="3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89094" name="Line 6"/>
            <p:cNvSpPr>
              <a:spLocks noChangeShapeType="1"/>
            </p:cNvSpPr>
            <p:nvPr/>
          </p:nvSpPr>
          <p:spPr bwMode="auto">
            <a:xfrm flipH="1" flipV="1">
              <a:off x="5471" y="2543"/>
              <a:ext cx="1614" cy="3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89095" name="Line 7"/>
            <p:cNvSpPr>
              <a:spLocks noChangeShapeType="1"/>
            </p:cNvSpPr>
            <p:nvPr/>
          </p:nvSpPr>
          <p:spPr bwMode="auto">
            <a:xfrm>
              <a:off x="4845" y="4068"/>
              <a:ext cx="13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>
                <a:solidFill>
                  <a:prstClr val="white"/>
                </a:solidFill>
              </a:endParaRPr>
            </a:p>
          </p:txBody>
        </p:sp>
        <p:cxnSp>
          <p:nvCxnSpPr>
            <p:cNvPr id="89096" name="AutoShape 8"/>
            <p:cNvCxnSpPr>
              <a:cxnSpLocks noChangeShapeType="1"/>
            </p:cNvCxnSpPr>
            <p:nvPr/>
          </p:nvCxnSpPr>
          <p:spPr bwMode="auto">
            <a:xfrm>
              <a:off x="5472" y="2543"/>
              <a:ext cx="1614" cy="317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89097" name="AutoShape 9"/>
            <p:cNvCxnSpPr>
              <a:cxnSpLocks noChangeShapeType="1"/>
            </p:cNvCxnSpPr>
            <p:nvPr/>
          </p:nvCxnSpPr>
          <p:spPr bwMode="auto">
            <a:xfrm>
              <a:off x="5472" y="2543"/>
              <a:ext cx="1614" cy="317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89098" name="AutoShape 10"/>
            <p:cNvCxnSpPr>
              <a:cxnSpLocks noChangeShapeType="1"/>
            </p:cNvCxnSpPr>
            <p:nvPr/>
          </p:nvCxnSpPr>
          <p:spPr bwMode="auto">
            <a:xfrm>
              <a:off x="5472" y="2543"/>
              <a:ext cx="1614" cy="317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89099" name="AutoShape 11"/>
            <p:cNvCxnSpPr>
              <a:cxnSpLocks noChangeShapeType="1"/>
            </p:cNvCxnSpPr>
            <p:nvPr/>
          </p:nvCxnSpPr>
          <p:spPr bwMode="auto">
            <a:xfrm>
              <a:off x="5465" y="2543"/>
              <a:ext cx="56" cy="27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</p:grpSp>
    </p:spTree>
    <p:extLst>
      <p:ext uri="{BB962C8B-B14F-4D97-AF65-F5344CB8AC3E}">
        <p14:creationId xmlns="" xmlns:p14="http://schemas.microsoft.com/office/powerpoint/2010/main" val="77132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Wartości w trzech wymiarach: </a:t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Font typeface="+mj-lt"/>
              <a:buAutoNum type="arabicPeriod"/>
            </a:pPr>
            <a:r>
              <a:rPr lang="pl-PL" sz="3600" dirty="0" smtClean="0"/>
              <a:t>znaczenia (wartości teoretyczno-przedmiotowe),</a:t>
            </a:r>
          </a:p>
          <a:p>
            <a:pPr marL="582930" indent="-514350">
              <a:buFont typeface="+mj-lt"/>
              <a:buAutoNum type="arabicPeriod"/>
            </a:pPr>
            <a:r>
              <a:rPr lang="pl-PL" sz="3600" dirty="0" smtClean="0"/>
              <a:t>przekładu (wartości formalno-symboliczne) </a:t>
            </a:r>
          </a:p>
          <a:p>
            <a:pPr marL="582930" indent="-514350">
              <a:buFont typeface="+mj-lt"/>
              <a:buAutoNum type="arabicPeriod"/>
            </a:pPr>
            <a:r>
              <a:rPr lang="pl-PL" sz="3600" dirty="0" smtClean="0"/>
              <a:t>sensu (wartości formalno-logiczne).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895221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Rozwój bytu społecznego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4348" y="1500174"/>
            <a:ext cx="7972452" cy="4855386"/>
          </a:xfrm>
        </p:spPr>
        <p:txBody>
          <a:bodyPr>
            <a:normAutofit/>
          </a:bodyPr>
          <a:lstStyle/>
          <a:p>
            <a:r>
              <a:rPr lang="pl-PL" b="1" dirty="0" smtClean="0"/>
              <a:t>Zmiana kulturowa –</a:t>
            </a:r>
            <a:r>
              <a:rPr lang="pl-PL" dirty="0" smtClean="0"/>
              <a:t> pojawianie się nowych zjawisk</a:t>
            </a:r>
          </a:p>
          <a:p>
            <a:r>
              <a:rPr lang="pl-PL" b="1" dirty="0" smtClean="0"/>
              <a:t>Rozwój - </a:t>
            </a:r>
            <a:r>
              <a:rPr lang="pl-PL" dirty="0" smtClean="0"/>
              <a:t>określa zmiany struktury bytu społecznego jako całości lub poszczególnych podstruktur. Ujawnia  wzrost  złożoności danych struktur. </a:t>
            </a:r>
          </a:p>
          <a:p>
            <a:endParaRPr lang="pl-PL" dirty="0" smtClean="0"/>
          </a:p>
        </p:txBody>
      </p:sp>
    </p:spTree>
    <p:extLst>
      <p:ext uri="{BB962C8B-B14F-4D97-AF65-F5344CB8AC3E}">
        <p14:creationId xmlns="" xmlns:p14="http://schemas.microsoft.com/office/powerpoint/2010/main" val="105487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Przykłady </a:t>
            </a:r>
            <a:r>
              <a:rPr lang="pl-PL" dirty="0" smtClean="0"/>
              <a:t>wartości formalno -logicznych</a:t>
            </a:r>
            <a:endParaRPr lang="pl-PL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pl-PL" dirty="0" smtClean="0"/>
          </a:p>
          <a:p>
            <a:pPr>
              <a:lnSpc>
                <a:spcPct val="90000"/>
              </a:lnSpc>
            </a:pPr>
            <a:r>
              <a:rPr lang="pl-PL" dirty="0" smtClean="0"/>
              <a:t>Prawda</a:t>
            </a:r>
          </a:p>
          <a:p>
            <a:pPr>
              <a:lnSpc>
                <a:spcPct val="90000"/>
              </a:lnSpc>
            </a:pPr>
            <a:r>
              <a:rPr lang="pl-PL" dirty="0" smtClean="0"/>
              <a:t>Dobro</a:t>
            </a:r>
          </a:p>
          <a:p>
            <a:pPr>
              <a:lnSpc>
                <a:spcPct val="90000"/>
              </a:lnSpc>
            </a:pPr>
            <a:r>
              <a:rPr lang="pl-PL" dirty="0" smtClean="0"/>
              <a:t>Sprawiedliwość</a:t>
            </a:r>
          </a:p>
          <a:p>
            <a:pPr>
              <a:lnSpc>
                <a:spcPct val="90000"/>
              </a:lnSpc>
            </a:pPr>
            <a:r>
              <a:rPr lang="pl-PL" dirty="0" smtClean="0"/>
              <a:t>Piękno </a:t>
            </a:r>
          </a:p>
          <a:p>
            <a:pPr>
              <a:lnSpc>
                <a:spcPct val="90000"/>
              </a:lnSpc>
            </a:pPr>
            <a:r>
              <a:rPr lang="pl-PL" dirty="0" smtClean="0"/>
              <a:t>Miłość</a:t>
            </a:r>
          </a:p>
          <a:p>
            <a:pPr>
              <a:lnSpc>
                <a:spcPct val="90000"/>
              </a:lnSpc>
            </a:pPr>
            <a:r>
              <a:rPr lang="pl-PL" dirty="0" smtClean="0"/>
              <a:t>Bóg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38455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59416"/>
          </a:xfrm>
        </p:spPr>
        <p:txBody>
          <a:bodyPr/>
          <a:lstStyle/>
          <a:p>
            <a:r>
              <a:rPr lang="pl-PL" sz="3200" dirty="0" smtClean="0"/>
              <a:t>Przykłady wartości formalno -symbolicznych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1472" y="1428736"/>
            <a:ext cx="8115328" cy="492682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90000"/>
              </a:lnSpc>
            </a:pPr>
            <a:endParaRPr lang="pl-PL" sz="6200" dirty="0" smtClean="0"/>
          </a:p>
          <a:p>
            <a:pPr>
              <a:lnSpc>
                <a:spcPct val="90000"/>
              </a:lnSpc>
            </a:pPr>
            <a:r>
              <a:rPr lang="pl-PL" sz="9600" dirty="0" smtClean="0"/>
              <a:t>Dobro: </a:t>
            </a:r>
          </a:p>
          <a:p>
            <a:pPr lvl="1">
              <a:lnSpc>
                <a:spcPct val="90000"/>
              </a:lnSpc>
            </a:pPr>
            <a:r>
              <a:rPr lang="pl-PL" sz="9600" dirty="0" smtClean="0"/>
              <a:t>Wysoki poziom edukacji w szkole</a:t>
            </a:r>
          </a:p>
          <a:p>
            <a:pPr lvl="1">
              <a:lnSpc>
                <a:spcPct val="90000"/>
              </a:lnSpc>
            </a:pPr>
            <a:r>
              <a:rPr lang="pl-PL" sz="9600" dirty="0" smtClean="0"/>
              <a:t>Miłość  drugiej osoby; my przeciwko „światu”</a:t>
            </a:r>
          </a:p>
          <a:p>
            <a:pPr lvl="1">
              <a:lnSpc>
                <a:spcPct val="90000"/>
              </a:lnSpc>
            </a:pPr>
            <a:r>
              <a:rPr lang="pl-PL" sz="9600" dirty="0" smtClean="0"/>
              <a:t>Państwo polskie które zapewnia bezpieczeństwo i pracę ludziom</a:t>
            </a:r>
          </a:p>
          <a:p>
            <a:pPr lvl="1">
              <a:lnSpc>
                <a:spcPct val="90000"/>
              </a:lnSpc>
            </a:pPr>
            <a:r>
              <a:rPr lang="pl-PL" sz="9600" dirty="0" smtClean="0"/>
              <a:t>Wysoki status społeczny np. bycie lekarzem i prawnikiem</a:t>
            </a:r>
          </a:p>
          <a:p>
            <a:pPr lvl="1">
              <a:lnSpc>
                <a:spcPct val="90000"/>
              </a:lnSpc>
            </a:pPr>
            <a:r>
              <a:rPr lang="pl-PL" sz="9600" dirty="0" smtClean="0"/>
              <a:t>Liczba znajomych na </a:t>
            </a:r>
            <a:r>
              <a:rPr lang="pl-PL" sz="9600" dirty="0" err="1" smtClean="0"/>
              <a:t>Facebooku</a:t>
            </a:r>
            <a:endParaRPr lang="pl-PL" sz="9600" dirty="0" smtClean="0"/>
          </a:p>
          <a:p>
            <a:pPr>
              <a:lnSpc>
                <a:spcPct val="90000"/>
              </a:lnSpc>
            </a:pPr>
            <a:r>
              <a:rPr lang="pl-PL" sz="9600" dirty="0" smtClean="0"/>
              <a:t>Prawda</a:t>
            </a:r>
          </a:p>
          <a:p>
            <a:pPr lvl="1">
              <a:lnSpc>
                <a:spcPct val="90000"/>
              </a:lnSpc>
            </a:pPr>
            <a:r>
              <a:rPr lang="pl-PL" sz="9600" dirty="0" smtClean="0"/>
              <a:t>Telewizja która dostarcza wiarygodnych informacji</a:t>
            </a:r>
          </a:p>
          <a:p>
            <a:pPr lvl="1">
              <a:lnSpc>
                <a:spcPct val="90000"/>
              </a:lnSpc>
            </a:pPr>
            <a:r>
              <a:rPr lang="pl-PL" sz="9600" dirty="0" smtClean="0"/>
              <a:t>Politycy którzy nie kłamią w kampanii wyborczej</a:t>
            </a:r>
          </a:p>
          <a:p>
            <a:pPr lvl="1">
              <a:lnSpc>
                <a:spcPct val="90000"/>
              </a:lnSpc>
            </a:pPr>
            <a:r>
              <a:rPr lang="pl-PL" sz="9600" dirty="0" smtClean="0"/>
              <a:t>Każdy ma swoją prawdę</a:t>
            </a:r>
          </a:p>
          <a:p>
            <a:pPr>
              <a:lnSpc>
                <a:spcPct val="90000"/>
              </a:lnSpc>
            </a:pPr>
            <a:r>
              <a:rPr lang="pl-PL" sz="9600" dirty="0" smtClean="0"/>
              <a:t>Piękno </a:t>
            </a:r>
          </a:p>
          <a:p>
            <a:pPr lvl="1">
              <a:lnSpc>
                <a:spcPct val="90000"/>
              </a:lnSpc>
            </a:pPr>
            <a:r>
              <a:rPr lang="pl-PL" sz="9600" dirty="0" smtClean="0"/>
              <a:t>Ładny telewizor</a:t>
            </a:r>
          </a:p>
          <a:p>
            <a:pPr lvl="1">
              <a:lnSpc>
                <a:spcPct val="90000"/>
              </a:lnSpc>
            </a:pPr>
            <a:r>
              <a:rPr lang="pl-PL" sz="9600" dirty="0" smtClean="0"/>
              <a:t>Modne ubrania markowe</a:t>
            </a:r>
          </a:p>
          <a:p>
            <a:pPr lvl="1">
              <a:lnSpc>
                <a:spcPct val="90000"/>
              </a:lnSpc>
            </a:pPr>
            <a:r>
              <a:rPr lang="pl-PL" sz="9600" dirty="0" smtClean="0"/>
              <a:t>Piękny dom z ogrodem</a:t>
            </a:r>
          </a:p>
          <a:p>
            <a:pPr lvl="1">
              <a:lnSpc>
                <a:spcPct val="90000"/>
              </a:lnSpc>
            </a:pPr>
            <a:r>
              <a:rPr lang="pl-PL" sz="9600" dirty="0" smtClean="0"/>
              <a:t>Chodzenie do galerii, muzeów, koncerty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439328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785794"/>
            <a:ext cx="7772400" cy="5569766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90000"/>
              </a:lnSpc>
            </a:pPr>
            <a:r>
              <a:rPr lang="pl-PL" sz="6200" dirty="0" smtClean="0"/>
              <a:t>Bóg </a:t>
            </a:r>
          </a:p>
          <a:p>
            <a:pPr lvl="1">
              <a:lnSpc>
                <a:spcPct val="90000"/>
              </a:lnSpc>
            </a:pPr>
            <a:r>
              <a:rPr lang="pl-PL" sz="5800" dirty="0" smtClean="0"/>
              <a:t>Regularne chodzenie do kościoła, </a:t>
            </a:r>
          </a:p>
          <a:p>
            <a:pPr lvl="1">
              <a:lnSpc>
                <a:spcPct val="90000"/>
              </a:lnSpc>
            </a:pPr>
            <a:r>
              <a:rPr lang="pl-PL" sz="5800" dirty="0" smtClean="0"/>
              <a:t>spełniania przykazań</a:t>
            </a:r>
          </a:p>
          <a:p>
            <a:pPr lvl="1">
              <a:lnSpc>
                <a:spcPct val="90000"/>
              </a:lnSpc>
            </a:pPr>
            <a:r>
              <a:rPr lang="pl-PL" sz="5800" dirty="0" smtClean="0"/>
              <a:t>Kult papieża</a:t>
            </a:r>
          </a:p>
          <a:p>
            <a:pPr>
              <a:lnSpc>
                <a:spcPct val="90000"/>
              </a:lnSpc>
            </a:pPr>
            <a:endParaRPr lang="pl-PL" sz="6200" dirty="0" smtClean="0"/>
          </a:p>
          <a:p>
            <a:pPr>
              <a:lnSpc>
                <a:spcPct val="90000"/>
              </a:lnSpc>
            </a:pPr>
            <a:r>
              <a:rPr lang="pl-PL" sz="6200" dirty="0" smtClean="0"/>
              <a:t>Sprawiedliwość</a:t>
            </a:r>
          </a:p>
          <a:p>
            <a:pPr lvl="1">
              <a:lnSpc>
                <a:spcPct val="90000"/>
              </a:lnSpc>
            </a:pPr>
            <a:r>
              <a:rPr lang="pl-PL" sz="5800" dirty="0" smtClean="0"/>
              <a:t>Otrzymywać dobro zapłatę za wykonywaną pracę</a:t>
            </a:r>
          </a:p>
          <a:p>
            <a:pPr lvl="1">
              <a:lnSpc>
                <a:spcPct val="90000"/>
              </a:lnSpc>
            </a:pPr>
            <a:r>
              <a:rPr lang="pl-PL" sz="5800" dirty="0" smtClean="0"/>
              <a:t>Sądy które rozstrzygają sprawnie i szybko</a:t>
            </a:r>
          </a:p>
          <a:p>
            <a:pPr lvl="1">
              <a:lnSpc>
                <a:spcPct val="90000"/>
              </a:lnSpc>
            </a:pPr>
            <a:r>
              <a:rPr lang="pl-PL" sz="5800" dirty="0" smtClean="0"/>
              <a:t>Oceny w szkole </a:t>
            </a:r>
          </a:p>
          <a:p>
            <a:r>
              <a:rPr lang="pl-PL" sz="5800" dirty="0" smtClean="0"/>
              <a:t>Wolność</a:t>
            </a:r>
          </a:p>
          <a:p>
            <a:pPr lvl="1"/>
            <a:r>
              <a:rPr lang="pl-PL" sz="5400" dirty="0" smtClean="0"/>
              <a:t>Brak jednej , „słusznej” hierarchii wartości </a:t>
            </a:r>
          </a:p>
          <a:p>
            <a:pPr lvl="1"/>
            <a:r>
              <a:rPr lang="pl-PL" sz="5400" dirty="0" smtClean="0"/>
              <a:t>Wybór stylu życia przez każdą jednostkę</a:t>
            </a:r>
          </a:p>
          <a:p>
            <a:pPr lvl="1"/>
            <a:r>
              <a:rPr lang="pl-PL" sz="5400" dirty="0" smtClean="0"/>
              <a:t>Wybór polityczny wśród różnych propozycji partyjnych </a:t>
            </a:r>
          </a:p>
          <a:p>
            <a:pPr lvl="1"/>
            <a:r>
              <a:rPr lang="pl-PL" sz="5400" dirty="0" smtClean="0"/>
              <a:t>Poczucie bycia  „panem własnego losu”</a:t>
            </a:r>
          </a:p>
          <a:p>
            <a:endParaRPr lang="pl-PL" sz="5800" dirty="0" smtClean="0"/>
          </a:p>
          <a:p>
            <a:endParaRPr lang="pl-PL" sz="58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2404579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914400"/>
          </a:xfrm>
        </p:spPr>
        <p:txBody>
          <a:bodyPr/>
          <a:lstStyle/>
          <a:p>
            <a:r>
              <a:rPr lang="pl-PL" dirty="0" smtClean="0"/>
              <a:t>Przykład wartości teoretyczno -przedmiotowych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783560"/>
            <a:ext cx="8186766" cy="5074440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 smtClean="0"/>
              <a:t>Dobro</a:t>
            </a:r>
            <a:r>
              <a:rPr lang="pl-PL" dirty="0" smtClean="0"/>
              <a:t> -Państwo zabiera podatki nie zapewnia pracy, ale zapewnia bezpieczeństwo (policja, wojsko</a:t>
            </a:r>
          </a:p>
          <a:p>
            <a:r>
              <a:rPr lang="pl-PL" b="1" dirty="0" smtClean="0"/>
              <a:t>Dobro</a:t>
            </a:r>
            <a:r>
              <a:rPr lang="pl-PL" dirty="0" smtClean="0"/>
              <a:t> – papież Franciszek w przemówieniu na Wawelu w kraju katolickim mówi o porozumieniu z Rosją, a politycy słuchają tylko kiedy im pasuje </a:t>
            </a:r>
          </a:p>
          <a:p>
            <a:r>
              <a:rPr lang="pl-PL" b="1" dirty="0" smtClean="0"/>
              <a:t>Piękno</a:t>
            </a:r>
            <a:r>
              <a:rPr lang="pl-PL" dirty="0" smtClean="0"/>
              <a:t> – na wyjście do teatru czy markowe ciuchy stać niektórych</a:t>
            </a:r>
          </a:p>
          <a:p>
            <a:r>
              <a:rPr lang="pl-PL" b="1" dirty="0" smtClean="0"/>
              <a:t>Sprawiedliwość</a:t>
            </a:r>
            <a:r>
              <a:rPr lang="pl-PL" dirty="0" smtClean="0"/>
              <a:t> – można iść do sądu; prawo służy tym, których stać na proces i prawnika</a:t>
            </a:r>
          </a:p>
          <a:p>
            <a:r>
              <a:rPr lang="pl-PL" b="1" dirty="0" smtClean="0"/>
              <a:t>Wolność</a:t>
            </a:r>
            <a:r>
              <a:rPr lang="pl-PL" dirty="0" smtClean="0"/>
              <a:t> –regularne wybory i różne partie, ale w Polsce cały czas ci sami politycy w „menu”</a:t>
            </a:r>
          </a:p>
          <a:p>
            <a:r>
              <a:rPr lang="pl-PL" b="1" dirty="0" smtClean="0"/>
              <a:t>Wolność</a:t>
            </a:r>
            <a:r>
              <a:rPr lang="pl-PL" dirty="0" smtClean="0"/>
              <a:t> – praca w kapitalizmie uniemożliwia wolny wybór spełnianie się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610355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Struktura nowej cywilizacji</a:t>
            </a:r>
            <a:endParaRPr lang="pl-PL" dirty="0"/>
          </a:p>
        </p:txBody>
      </p:sp>
      <p:pic>
        <p:nvPicPr>
          <p:cNvPr id="5" name="Obraz 4"/>
          <p:cNvPicPr/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9131" t="20396" r="4791" b="7435"/>
          <a:stretch/>
        </p:blipFill>
        <p:spPr bwMode="auto">
          <a:xfrm>
            <a:off x="2771800" y="1700808"/>
            <a:ext cx="3960440" cy="49685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  <p:extLst>
      <p:ext uri="{BB962C8B-B14F-4D97-AF65-F5344CB8AC3E}">
        <p14:creationId xmlns="" xmlns:p14="http://schemas.microsoft.com/office/powerpoint/2010/main" val="4264728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512064"/>
            <a:ext cx="7772400" cy="416606"/>
          </a:xfrm>
        </p:spPr>
        <p:txBody>
          <a:bodyPr/>
          <a:lstStyle/>
          <a:p>
            <a:r>
              <a:rPr lang="pl-PL" dirty="0" smtClean="0"/>
              <a:t>Cechy rozwoju</a:t>
            </a:r>
            <a:endParaRPr lang="pl-PL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36"/>
            <a:ext cx="8401080" cy="54292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Z</a:t>
            </a:r>
            <a:r>
              <a:rPr lang="pl-PL" b="1" dirty="0" smtClean="0"/>
              <a:t>asada dwukierunkowego rozwoju bytu społecznego:</a:t>
            </a:r>
          </a:p>
          <a:p>
            <a:pPr>
              <a:buNone/>
            </a:pPr>
            <a:r>
              <a:rPr lang="pl-PL" dirty="0" smtClean="0"/>
              <a:t> </a:t>
            </a:r>
          </a:p>
          <a:p>
            <a:pPr marL="582930" indent="-514350">
              <a:buFont typeface="+mj-lt"/>
              <a:buAutoNum type="arabicPeriod"/>
            </a:pPr>
            <a:r>
              <a:rPr lang="pl-PL" dirty="0" smtClean="0"/>
              <a:t>ulega ciągłej komplikacji wewnętrznej (tworzy się coraz więcej różnorodnych elementów), </a:t>
            </a:r>
          </a:p>
          <a:p>
            <a:pPr marL="582930" indent="-514350">
              <a:buFont typeface="+mj-lt"/>
              <a:buAutoNum type="arabicPeriod"/>
            </a:pPr>
            <a:r>
              <a:rPr lang="pl-PL" dirty="0" smtClean="0"/>
              <a:t>uzyskuje coraz większy zasięg (jest całością o coraz większym zasięgu);</a:t>
            </a:r>
          </a:p>
          <a:p>
            <a:pPr marL="582930" indent="-514350">
              <a:buFont typeface="+mj-lt"/>
              <a:buAutoNum type="arabicPeriod"/>
            </a:pPr>
            <a:r>
              <a:rPr lang="pl-PL" dirty="0" smtClean="0"/>
              <a:t>Efekt: wzrastająca złożoność całego bytu społecznego – zwiększona ilość sieci powiązań wpływających na funkcjonowanie jednostek </a:t>
            </a:r>
          </a:p>
          <a:p>
            <a:pPr marL="582930" indent="-514350">
              <a:buNone/>
            </a:pPr>
            <a:r>
              <a:rPr lang="pl-PL" dirty="0" smtClean="0"/>
              <a:t>np. wieś, państwo, UE, glob</a:t>
            </a:r>
          </a:p>
          <a:p>
            <a:r>
              <a:rPr lang="pl-PL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64399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Przykłady rozwoju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celem uzyskania pożądanych efektów wymiany w strukturze złożonej tworzone są nowe sektory funkcjonującego rynku;</a:t>
            </a:r>
          </a:p>
          <a:p>
            <a:r>
              <a:rPr lang="pl-PL" dirty="0" smtClean="0"/>
              <a:t>Nowa technologia jako odpowiedź na problem;</a:t>
            </a:r>
          </a:p>
          <a:p>
            <a:r>
              <a:rPr lang="pl-PL" dirty="0" smtClean="0"/>
              <a:t> nowe prawo jako np. międzynarodowe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57178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783560"/>
            <a:ext cx="7872442" cy="4788712"/>
          </a:xfrm>
        </p:spPr>
        <p:txBody>
          <a:bodyPr>
            <a:normAutofit/>
          </a:bodyPr>
          <a:lstStyle/>
          <a:p>
            <a:r>
              <a:rPr lang="pl-PL" b="1" dirty="0" smtClean="0"/>
              <a:t>Postęp </a:t>
            </a:r>
          </a:p>
          <a:p>
            <a:pPr lvl="1"/>
            <a:r>
              <a:rPr lang="pl-PL" dirty="0" smtClean="0"/>
              <a:t>Poziom rozwoju bytu społecznego cywilizacji, który jest bardziej doskonały z punktu widzenia wzrastania człowieka w człowieczeństwie </a:t>
            </a:r>
          </a:p>
          <a:p>
            <a:r>
              <a:rPr lang="pl-PL" b="1" dirty="0" smtClean="0"/>
              <a:t>Regres</a:t>
            </a:r>
          </a:p>
          <a:p>
            <a:pPr lvl="1"/>
            <a:r>
              <a:rPr lang="pl-PL" dirty="0" smtClean="0"/>
              <a:t>Poziom rozwoju bytu społecznego cywilizacji, który jest mniej  doskonały z punktu widzenia wzrastania człowieka w człowieczeństwie </a:t>
            </a:r>
          </a:p>
          <a:p>
            <a:endParaRPr lang="pl-PL" dirty="0"/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345168"/>
          </a:xfrm>
        </p:spPr>
        <p:txBody>
          <a:bodyPr/>
          <a:lstStyle/>
          <a:p>
            <a:r>
              <a:rPr lang="pl-PL" sz="3600" dirty="0" smtClean="0"/>
              <a:t>Wartościowanie rozwoju społecznego</a:t>
            </a:r>
            <a:endParaRPr lang="pl-PL" sz="3600" dirty="0"/>
          </a:p>
        </p:txBody>
      </p:sp>
    </p:spTree>
    <p:extLst>
      <p:ext uri="{BB962C8B-B14F-4D97-AF65-F5344CB8AC3E}">
        <p14:creationId xmlns="" xmlns:p14="http://schemas.microsoft.com/office/powerpoint/2010/main" val="320569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Przykłady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pl-PL" dirty="0"/>
              <a:t>A) Produkujemy więcej samochodów – zmiana</a:t>
            </a:r>
          </a:p>
          <a:p>
            <a:pPr>
              <a:buNone/>
            </a:pPr>
            <a:r>
              <a:rPr lang="pl-PL" dirty="0"/>
              <a:t>B) Samochody mają coraz więcej funkcji, elektronika, kształty, komputer pokładowy –rozwój. </a:t>
            </a:r>
          </a:p>
          <a:p>
            <a:pPr>
              <a:buNone/>
            </a:pPr>
            <a:r>
              <a:rPr lang="pl-PL" dirty="0"/>
              <a:t>C) Wyższa wiedza konstruktorów o świecie umożliwia nowe jakości samochodów; w fabrykach pracuje coraz mniej , ale lepiej wykształconych pracowników. Lepsze bezpieczeństwo jazdy, wydajność, estetyka -postęp ?</a:t>
            </a:r>
          </a:p>
        </p:txBody>
      </p:sp>
    </p:spTree>
    <p:extLst>
      <p:ext uri="{BB962C8B-B14F-4D97-AF65-F5344CB8AC3E}">
        <p14:creationId xmlns="" xmlns:p14="http://schemas.microsoft.com/office/powerpoint/2010/main" val="369599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Przykłady</a:t>
            </a:r>
            <a:endParaRPr lang="pl-PL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buNone/>
            </a:pPr>
            <a:r>
              <a:rPr lang="pl-PL" dirty="0"/>
              <a:t>A) Zamiast kusz na wojnie używa się czołgów –zmiana</a:t>
            </a:r>
          </a:p>
          <a:p>
            <a:pPr>
              <a:buNone/>
            </a:pPr>
            <a:r>
              <a:rPr lang="pl-PL" dirty="0"/>
              <a:t>B) Mechanizmy </a:t>
            </a:r>
            <a:r>
              <a:rPr lang="pl-PL" dirty="0" smtClean="0"/>
              <a:t>złożone</a:t>
            </a:r>
            <a:r>
              <a:rPr lang="pl-PL" dirty="0"/>
              <a:t>,  więcej funkcji, szybsze przemieszczanie, </a:t>
            </a:r>
            <a:r>
              <a:rPr lang="pl-PL" dirty="0" smtClean="0"/>
              <a:t>precyzyjniejsze – rozwój</a:t>
            </a:r>
            <a:endParaRPr lang="pl-PL" dirty="0"/>
          </a:p>
          <a:p>
            <a:pPr>
              <a:buNone/>
            </a:pPr>
            <a:r>
              <a:rPr lang="pl-PL" dirty="0"/>
              <a:t>C) Służą do zabijania  tak samo jak kusze –brak </a:t>
            </a:r>
            <a:r>
              <a:rPr lang="pl-PL" dirty="0" smtClean="0"/>
              <a:t>postępu; ginie więcej ludzi -regres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37455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1431925"/>
          </a:xfrm>
        </p:spPr>
        <p:txBody>
          <a:bodyPr/>
          <a:lstStyle/>
          <a:p>
            <a:pPr algn="ctr" eaLnBrk="1" hangingPunct="1">
              <a:defRPr/>
            </a:pPr>
            <a:r>
              <a:rPr lang="pl-PL" sz="3200" smtClean="0"/>
              <a:t>PKB – główny wskaźnik rozwoju gospodarczego w globalizacji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077075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sz="2400" smtClean="0"/>
              <a:t>Produkt Krajowy Brutto – PKB „jest miarą produkcji wytworzonej przez czynniki wytwórcze zlokalizowane na terytorium danego kraju, niezależnie od tego, kto jest ich właścicielem”.</a:t>
            </a:r>
          </a:p>
          <a:p>
            <a:pPr eaLnBrk="1" hangingPunct="1">
              <a:lnSpc>
                <a:spcPct val="90000"/>
              </a:lnSpc>
            </a:pPr>
            <a:r>
              <a:rPr lang="pl-PL" sz="2400" smtClean="0"/>
              <a:t>Rzadko używany jest Produkt Narodowy Brutto – PNB to „miernik całkowitych dochodów osiąganych przez obywateli danego kraju powiększonych o dochody netto z tytułu własności za granicą. Dochody netto są różnicą między dochodami otrzymanymi z tytułu własności za granicą a dochodami wypłaconymi z tytułu własności cudzoziemcom”; </a:t>
            </a:r>
          </a:p>
          <a:p>
            <a:pPr eaLnBrk="1" hangingPunct="1">
              <a:lnSpc>
                <a:spcPct val="90000"/>
              </a:lnSpc>
            </a:pPr>
            <a:endParaRPr lang="pl-PL" sz="2400" smtClean="0"/>
          </a:p>
          <a:p>
            <a:pPr eaLnBrk="1" hangingPunct="1">
              <a:lnSpc>
                <a:spcPct val="90000"/>
              </a:lnSpc>
            </a:pPr>
            <a:endParaRPr lang="pl-PL" sz="2400" b="1" smtClean="0"/>
          </a:p>
        </p:txBody>
      </p:sp>
    </p:spTree>
    <p:extLst>
      <p:ext uri="{BB962C8B-B14F-4D97-AF65-F5344CB8AC3E}">
        <p14:creationId xmlns="" xmlns:p14="http://schemas.microsoft.com/office/powerpoint/2010/main" val="338291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304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b="0" dirty="0" smtClean="0"/>
              <a:t>PKB </a:t>
            </a:r>
            <a:r>
              <a:rPr lang="pl-PL" b="0" i="1" dirty="0" smtClean="0"/>
              <a:t>per capita</a:t>
            </a:r>
            <a:r>
              <a:rPr lang="pl-PL" b="0" dirty="0" smtClean="0"/>
              <a:t> brutto</a:t>
            </a: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143000"/>
            <a:ext cx="75438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l-PL" sz="2400" dirty="0" smtClean="0"/>
              <a:t>a) Wady:</a:t>
            </a:r>
          </a:p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Wartość przeciętna przy możliwej dużej polaryzacji dochodów</a:t>
            </a:r>
          </a:p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Może uwzględniać np.: produkcję czołgów, walkę z powodzią; sprzedaż lekarstw psychotropowych. </a:t>
            </a:r>
          </a:p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Nie uwzględnia pracy nieodpłatnej (np. w domu) i szarej strefy (od 10 do 70%)</a:t>
            </a:r>
          </a:p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Pomija kluczowe wartości dla dobrobytu (dostępność do opieki zdrowotnej, edukacji, kultury, własne mieszkanie, czas wolny, stres, ekologia)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l-PL" sz="2400" dirty="0" smtClean="0"/>
              <a:t>b) w 2007 Zjednoczone Emiraty Arabskie miały 49700 $,a Gwinea Równikowa 50200 (więcej niż Norwegia), ale ostatnia znalazła się na 127 pod względem poziomu życia</a:t>
            </a:r>
          </a:p>
        </p:txBody>
      </p:sp>
    </p:spTree>
    <p:extLst>
      <p:ext uri="{BB962C8B-B14F-4D97-AF65-F5344CB8AC3E}">
        <p14:creationId xmlns="" xmlns:p14="http://schemas.microsoft.com/office/powerpoint/2010/main" val="318405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oblask">
  <a:themeElements>
    <a:clrScheme name="Poblask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Poblask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blask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blask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blask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blask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blask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blask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blask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blask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blask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Metro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gaty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1111</Words>
  <Application>Microsoft Office PowerPoint</Application>
  <PresentationFormat>Pokaz na ekranie (4:3)</PresentationFormat>
  <Paragraphs>143</Paragraphs>
  <Slides>24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5</vt:i4>
      </vt:variant>
      <vt:variant>
        <vt:lpstr>Tytuły slajdów</vt:lpstr>
      </vt:variant>
      <vt:variant>
        <vt:i4>24</vt:i4>
      </vt:variant>
    </vt:vector>
  </HeadingPairs>
  <TitlesOfParts>
    <vt:vector size="29" baseType="lpstr">
      <vt:lpstr>Motyw pakietu Office</vt:lpstr>
      <vt:lpstr>Metro</vt:lpstr>
      <vt:lpstr>Bogaty</vt:lpstr>
      <vt:lpstr>Poblask</vt:lpstr>
      <vt:lpstr>1_Metro</vt:lpstr>
      <vt:lpstr> Prof. dr. hab. Gracjan Cimek   Współczesna cywilizacja wg  Susan George</vt:lpstr>
      <vt:lpstr>Rozwój bytu społecznego</vt:lpstr>
      <vt:lpstr>Cechy rozwoju</vt:lpstr>
      <vt:lpstr>Przykłady rozwoju</vt:lpstr>
      <vt:lpstr>Wartościowanie rozwoju społecznego</vt:lpstr>
      <vt:lpstr>Przykłady</vt:lpstr>
      <vt:lpstr>Przykłady</vt:lpstr>
      <vt:lpstr>PKB – główny wskaźnik rozwoju gospodarczego w globalizacji</vt:lpstr>
      <vt:lpstr>PKB per capita brutto </vt:lpstr>
      <vt:lpstr>PKB per capita brutto </vt:lpstr>
      <vt:lpstr>Wskaźnik rozwoju społecznego - Human Development Index - HDI</vt:lpstr>
      <vt:lpstr>Grzegorz Kołodko- Zintegrowany Indeksu Pomyślności (ZIP)</vt:lpstr>
      <vt:lpstr>Tomasz More</vt:lpstr>
      <vt:lpstr>Bogdan Suchodolski</vt:lpstr>
      <vt:lpstr>Miara postępu?</vt:lpstr>
      <vt:lpstr>Bhutan</vt:lpstr>
      <vt:lpstr>Ruch wartości</vt:lpstr>
      <vt:lpstr>Proces konkretyzacji wartości w ich urzeczywistnianiu</vt:lpstr>
      <vt:lpstr>Wartości w trzech wymiarach:  </vt:lpstr>
      <vt:lpstr>Przykłady wartości formalno -logicznych</vt:lpstr>
      <vt:lpstr>Przykłady wartości formalno -symbolicznych</vt:lpstr>
      <vt:lpstr>Slajd 22</vt:lpstr>
      <vt:lpstr>Przykład wartości teoretyczno -przedmiotowych</vt:lpstr>
      <vt:lpstr>Struktura nowej cywilizacji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Współczesna cywilizacja wg  Susan George</dc:title>
  <dc:creator>HP</dc:creator>
  <cp:lastModifiedBy>HP</cp:lastModifiedBy>
  <cp:revision>5</cp:revision>
  <dcterms:created xsi:type="dcterms:W3CDTF">2022-02-03T11:25:26Z</dcterms:created>
  <dcterms:modified xsi:type="dcterms:W3CDTF">2022-03-18T11:17:51Z</dcterms:modified>
</cp:coreProperties>
</file>